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12"/>
  </p:notesMasterIdLst>
  <p:handoutMasterIdLst>
    <p:handoutMasterId r:id="rId13"/>
  </p:handoutMasterIdLst>
  <p:sldIdLst>
    <p:sldId id="256" r:id="rId2"/>
    <p:sldId id="321" r:id="rId3"/>
    <p:sldId id="323" r:id="rId4"/>
    <p:sldId id="324" r:id="rId5"/>
    <p:sldId id="325" r:id="rId6"/>
    <p:sldId id="326" r:id="rId7"/>
    <p:sldId id="327" r:id="rId8"/>
    <p:sldId id="309" r:id="rId9"/>
    <p:sldId id="322" r:id="rId10"/>
    <p:sldId id="297" r:id="rId11"/>
  </p:sldIdLst>
  <p:sldSz cx="9144000" cy="6858000" type="screen4x3"/>
  <p:notesSz cx="6881813" cy="9296400"/>
  <p:defaultTextStyle>
    <a:defPPr>
      <a:defRPr lang="en-US"/>
    </a:defPPr>
    <a:lvl1pPr algn="ctr" rtl="0" eaLnBrk="0" fontAlgn="base" hangingPunct="0">
      <a:spcBef>
        <a:spcPct val="0"/>
      </a:spcBef>
      <a:spcAft>
        <a:spcPct val="0"/>
      </a:spcAft>
      <a:defRPr kern="1200">
        <a:solidFill>
          <a:schemeClr val="tx1"/>
        </a:solidFill>
        <a:latin typeface="Garamond" pitchFamily="18" charset="0"/>
        <a:ea typeface="+mn-ea"/>
        <a:cs typeface="+mn-cs"/>
      </a:defRPr>
    </a:lvl1pPr>
    <a:lvl2pPr marL="457200" algn="ctr" rtl="0" eaLnBrk="0" fontAlgn="base" hangingPunct="0">
      <a:spcBef>
        <a:spcPct val="0"/>
      </a:spcBef>
      <a:spcAft>
        <a:spcPct val="0"/>
      </a:spcAft>
      <a:defRPr kern="1200">
        <a:solidFill>
          <a:schemeClr val="tx1"/>
        </a:solidFill>
        <a:latin typeface="Garamond" pitchFamily="18" charset="0"/>
        <a:ea typeface="+mn-ea"/>
        <a:cs typeface="+mn-cs"/>
      </a:defRPr>
    </a:lvl2pPr>
    <a:lvl3pPr marL="914400" algn="ctr" rtl="0" eaLnBrk="0" fontAlgn="base" hangingPunct="0">
      <a:spcBef>
        <a:spcPct val="0"/>
      </a:spcBef>
      <a:spcAft>
        <a:spcPct val="0"/>
      </a:spcAft>
      <a:defRPr kern="1200">
        <a:solidFill>
          <a:schemeClr val="tx1"/>
        </a:solidFill>
        <a:latin typeface="Garamond" pitchFamily="18" charset="0"/>
        <a:ea typeface="+mn-ea"/>
        <a:cs typeface="+mn-cs"/>
      </a:defRPr>
    </a:lvl3pPr>
    <a:lvl4pPr marL="1371600" algn="ctr" rtl="0" eaLnBrk="0" fontAlgn="base" hangingPunct="0">
      <a:spcBef>
        <a:spcPct val="0"/>
      </a:spcBef>
      <a:spcAft>
        <a:spcPct val="0"/>
      </a:spcAft>
      <a:defRPr kern="1200">
        <a:solidFill>
          <a:schemeClr val="tx1"/>
        </a:solidFill>
        <a:latin typeface="Garamond" pitchFamily="18" charset="0"/>
        <a:ea typeface="+mn-ea"/>
        <a:cs typeface="+mn-cs"/>
      </a:defRPr>
    </a:lvl4pPr>
    <a:lvl5pPr marL="1828800" algn="ctr" rtl="0" eaLnBrk="0" fontAlgn="base" hangingPunct="0">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66"/>
    <a:srgbClr val="FF33CC"/>
    <a:srgbClr val="00FF00"/>
    <a:srgbClr val="CC3300"/>
    <a:srgbClr val="FFFFFF"/>
    <a:srgbClr val="000000"/>
    <a:srgbClr val="FFFF99"/>
    <a:srgbClr val="FFFF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84" autoAdjust="0"/>
    <p:restoredTop sz="86333" autoAdjust="0"/>
  </p:normalViewPr>
  <p:slideViewPr>
    <p:cSldViewPr>
      <p:cViewPr>
        <p:scale>
          <a:sx n="73" d="100"/>
          <a:sy n="73" d="100"/>
        </p:scale>
        <p:origin x="-414" y="-72"/>
      </p:cViewPr>
      <p:guideLst>
        <p:guide orient="horz" pos="2160"/>
        <p:guide pos="288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6" d="100"/>
          <a:sy n="56" d="100"/>
        </p:scale>
        <p:origin x="-2538" y="-90"/>
      </p:cViewPr>
      <p:guideLst>
        <p:guide orient="horz" pos="2928"/>
        <p:guide pos="216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9.xml"/><Relationship Id="rId2" Type="http://schemas.openxmlformats.org/officeDocument/2006/relationships/slide" Target="slides/slide8.xml"/><Relationship Id="rId1"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8291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68611" name="Rectangle 3"/>
          <p:cNvSpPr>
            <a:spLocks noGrp="1" noChangeArrowheads="1"/>
          </p:cNvSpPr>
          <p:nvPr>
            <p:ph type="dt" sz="quarter" idx="1"/>
          </p:nvPr>
        </p:nvSpPr>
        <p:spPr bwMode="auto">
          <a:xfrm>
            <a:off x="3897313" y="0"/>
            <a:ext cx="298291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68612" name="Rectangle 4"/>
          <p:cNvSpPr>
            <a:spLocks noGrp="1" noChangeArrowheads="1"/>
          </p:cNvSpPr>
          <p:nvPr>
            <p:ph type="ftr" sz="quarter" idx="2"/>
          </p:nvPr>
        </p:nvSpPr>
        <p:spPr bwMode="auto">
          <a:xfrm>
            <a:off x="0" y="8829675"/>
            <a:ext cx="298291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1" hangingPunct="1">
              <a:defRPr sz="1200">
                <a:latin typeface="Times New Roman" pitchFamily="18" charset="0"/>
              </a:defRPr>
            </a:lvl1pPr>
          </a:lstStyle>
          <a:p>
            <a:pPr>
              <a:defRPr/>
            </a:pPr>
            <a:endParaRPr lang="en-US"/>
          </a:p>
        </p:txBody>
      </p:sp>
      <p:sp>
        <p:nvSpPr>
          <p:cNvPr id="68613" name="Rectangle 5"/>
          <p:cNvSpPr>
            <a:spLocks noGrp="1" noChangeArrowheads="1"/>
          </p:cNvSpPr>
          <p:nvPr>
            <p:ph type="sldNum" sz="quarter" idx="3"/>
          </p:nvPr>
        </p:nvSpPr>
        <p:spPr bwMode="auto">
          <a:xfrm>
            <a:off x="3897313" y="8829675"/>
            <a:ext cx="2982912"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4956B937-7DEA-47C2-BD3D-2BB924475D0F}" type="slidenum">
              <a:rPr lang="en-US"/>
              <a:pPr>
                <a:defRPr/>
              </a:pPr>
              <a:t>‹#›</a:t>
            </a:fld>
            <a:endParaRPr lang="en-US" dirty="0"/>
          </a:p>
        </p:txBody>
      </p:sp>
    </p:spTree>
    <p:extLst>
      <p:ext uri="{BB962C8B-B14F-4D97-AF65-F5344CB8AC3E}">
        <p14:creationId xmlns="" xmlns:p14="http://schemas.microsoft.com/office/powerpoint/2010/main" val="571549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1740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9700" name="Rectangle 4"/>
          <p:cNvSpPr>
            <a:spLocks noGrp="1" noRot="1" noChangeAspect="1" noChangeArrowheads="1" noTextEdit="1"/>
          </p:cNvSpPr>
          <p:nvPr>
            <p:ph type="sldImg" idx="2"/>
          </p:nvPr>
        </p:nvSpPr>
        <p:spPr bwMode="auto">
          <a:xfrm>
            <a:off x="1092200" y="685800"/>
            <a:ext cx="4673600" cy="3505200"/>
          </a:xfrm>
          <a:prstGeom prst="rect">
            <a:avLst/>
          </a:prstGeom>
          <a:noFill/>
          <a:ln w="9525">
            <a:solidFill>
              <a:srgbClr val="000000"/>
            </a:solidFill>
            <a:miter lim="800000"/>
            <a:headEnd/>
            <a:tailEnd/>
          </a:ln>
        </p:spPr>
      </p:sp>
      <p:sp>
        <p:nvSpPr>
          <p:cNvPr id="174085" name="Rectangle 5"/>
          <p:cNvSpPr>
            <a:spLocks noGrp="1" noChangeArrowheads="1"/>
          </p:cNvSpPr>
          <p:nvPr>
            <p:ph type="body" sz="quarter" idx="3"/>
          </p:nvPr>
        </p:nvSpPr>
        <p:spPr bwMode="auto">
          <a:xfrm>
            <a:off x="914400" y="4419600"/>
            <a:ext cx="5029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086" name="Rectangle 6"/>
          <p:cNvSpPr>
            <a:spLocks noGrp="1" noChangeArrowheads="1"/>
          </p:cNvSpPr>
          <p:nvPr>
            <p:ph type="ftr" sz="quarter" idx="4"/>
          </p:nvPr>
        </p:nvSpPr>
        <p:spPr bwMode="auto">
          <a:xfrm>
            <a:off x="0" y="88392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174087" name="Rectangle 7"/>
          <p:cNvSpPr>
            <a:spLocks noGrp="1" noChangeArrowheads="1"/>
          </p:cNvSpPr>
          <p:nvPr>
            <p:ph type="sldNum" sz="quarter" idx="5"/>
          </p:nvPr>
        </p:nvSpPr>
        <p:spPr bwMode="auto">
          <a:xfrm>
            <a:off x="3886200" y="88392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AAAF2DE-09FC-48AB-A28E-61E026DA0A84}" type="slidenum">
              <a:rPr lang="en-US"/>
              <a:pPr>
                <a:defRPr/>
              </a:pPr>
              <a:t>‹#›</a:t>
            </a:fld>
            <a:endParaRPr lang="en-US" dirty="0"/>
          </a:p>
        </p:txBody>
      </p:sp>
    </p:spTree>
    <p:extLst>
      <p:ext uri="{BB962C8B-B14F-4D97-AF65-F5344CB8AC3E}">
        <p14:creationId xmlns="" xmlns:p14="http://schemas.microsoft.com/office/powerpoint/2010/main" val="113443235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3663E08D-041A-4559-B49A-0A3129993D0C}" type="slidenum">
              <a:rPr lang="en-US" smtClean="0"/>
              <a:pPr/>
              <a:t>1</a:t>
            </a:fld>
            <a:endParaRPr lang="en-US"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2912E09-A762-44E0-AA3F-466FFA9169BE}" type="slidenum">
              <a:rPr lang="en-US" smtClean="0"/>
              <a:pPr/>
              <a:t>2</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2912E09-A762-44E0-AA3F-466FFA9169BE}" type="slidenum">
              <a:rPr lang="en-US" smtClean="0"/>
              <a:pPr/>
              <a:t>8</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92912E09-A762-44E0-AA3F-466FFA9169BE}" type="slidenum">
              <a:rPr lang="en-US" smtClean="0"/>
              <a:pPr/>
              <a:t>9</a:t>
            </a:fld>
            <a:endParaRPr 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AAAF2DE-09FC-48AB-A28E-61E026DA0A84}" type="slidenum">
              <a:rPr lang="en-US" smtClean="0"/>
              <a:pPr>
                <a:defRPr/>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DA10BBA-C336-4CD9-B87A-290635D22214}" type="slidenum">
              <a:rPr lang="en-US"/>
              <a:pPr>
                <a:defRPr/>
              </a:pPr>
              <a:t>‹#›</a:t>
            </a:fld>
            <a:endParaRPr lang="en-US" dirty="0"/>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253D11-7624-4350-909E-F252AF27996C}" type="slidenum">
              <a:rPr lang="en-US"/>
              <a:pPr>
                <a:defRPr/>
              </a:pPr>
              <a:t>‹#›</a:t>
            </a:fld>
            <a:endParaRPr lang="en-US" dirty="0"/>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110BA4-1A0A-433F-98D0-746327D0764D}" type="slidenum">
              <a:rPr lang="en-US"/>
              <a:pPr>
                <a:defRPr/>
              </a:pPr>
              <a:t>‹#›</a:t>
            </a:fld>
            <a:endParaRPr lang="en-US" dirty="0"/>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00200"/>
            <a:ext cx="4038600" cy="4525963"/>
          </a:xfrm>
        </p:spPr>
        <p:txBody>
          <a:bodyPr rtlCol="0">
            <a:normAutofit/>
          </a:bodyPr>
          <a:lstStyle/>
          <a:p>
            <a:pPr lvl="0"/>
            <a:r>
              <a:rPr lang="en-US" noProof="0" smtClean="0"/>
              <a:t>Click icon to add clip art</a:t>
            </a:r>
            <a:endParaRPr lang="en-US" noProof="0" dirty="0" smtClean="0"/>
          </a:p>
        </p:txBody>
      </p:sp>
      <p:sp>
        <p:nvSpPr>
          <p:cNvPr id="5" name="Rectangle 2"/>
          <p:cNvSpPr>
            <a:spLocks noGrp="1" noChangeArrowheads="1"/>
          </p:cNvSpPr>
          <p:nvPr>
            <p:ph type="dt" sz="half" idx="10"/>
          </p:nvPr>
        </p:nvSpPr>
        <p:spPr/>
        <p:txBody>
          <a:bodyPr/>
          <a:lstStyle>
            <a:lvl1pPr>
              <a:defRPr/>
            </a:lvl1pPr>
          </a:lstStyle>
          <a:p>
            <a:pPr>
              <a:defRPr/>
            </a:pPr>
            <a:endParaRPr lang="en-US"/>
          </a:p>
        </p:txBody>
      </p:sp>
      <p:sp>
        <p:nvSpPr>
          <p:cNvPr id="6" name="Rectangle 3"/>
          <p:cNvSpPr>
            <a:spLocks noGrp="1" noChangeArrowheads="1"/>
          </p:cNvSpPr>
          <p:nvPr>
            <p:ph type="sldNum" sz="quarter" idx="11"/>
          </p:nvPr>
        </p:nvSpPr>
        <p:spPr/>
        <p:txBody>
          <a:bodyPr/>
          <a:lstStyle>
            <a:lvl1pPr>
              <a:defRPr/>
            </a:lvl1pPr>
          </a:lstStyle>
          <a:p>
            <a:pPr>
              <a:defRPr/>
            </a:pPr>
            <a:fld id="{7AEB41A1-9467-48C6-A0F0-D4B9B646E44B}" type="slidenum">
              <a:rPr lang="en-US"/>
              <a:pPr>
                <a:defRPr/>
              </a:pPr>
              <a:t>‹#›</a:t>
            </a:fld>
            <a:endParaRPr lang="en-US" dirty="0"/>
          </a:p>
        </p:txBody>
      </p:sp>
      <p:sp>
        <p:nvSpPr>
          <p:cNvPr id="7" name="Rectangle 14"/>
          <p:cNvSpPr>
            <a:spLocks noGrp="1" noChangeArrowheads="1"/>
          </p:cNvSpPr>
          <p:nvPr>
            <p:ph type="ftr" sz="quarter" idx="12"/>
          </p:nvPr>
        </p:nvSpPr>
        <p:spPr/>
        <p:txBody>
          <a:bodyPr/>
          <a:lstStyle>
            <a:lvl1pPr>
              <a:defRPr/>
            </a:lvl1pPr>
          </a:lstStyle>
          <a:p>
            <a:pPr>
              <a:defRPr/>
            </a:pPr>
            <a:endParaRPr lang="en-U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4987EA-6EDE-4D6E-8F96-40D42DFE7DAB}" type="slidenum">
              <a:rPr lang="en-US"/>
              <a:pPr>
                <a:defRPr/>
              </a:pPr>
              <a:t>‹#›</a:t>
            </a:fld>
            <a:endParaRPr lang="en-US" dirty="0"/>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7D35C4-6E8A-445A-AA29-60B01320065F}" type="slidenum">
              <a:rPr lang="en-US"/>
              <a:pPr>
                <a:defRPr/>
              </a:pPr>
              <a:t>‹#›</a:t>
            </a:fld>
            <a:endParaRPr lang="en-US" dirty="0"/>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C980D4D0-DA05-4681-A4D5-07AFF7696843}" type="slidenum">
              <a:rPr lang="en-US"/>
              <a:pPr>
                <a:defRPr/>
              </a:pPr>
              <a:t>‹#›</a:t>
            </a:fld>
            <a:endParaRPr lang="en-US" dirty="0"/>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688FE40E-5692-4184-84B9-2AF2D3E764F0}" type="slidenum">
              <a:rPr lang="en-US"/>
              <a:pPr>
                <a:defRPr/>
              </a:pPr>
              <a:t>‹#›</a:t>
            </a:fld>
            <a:endParaRPr lang="en-US" dirty="0"/>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977A5372-71C0-4210-813F-358DAA41E6F2}" type="slidenum">
              <a:rPr lang="en-US"/>
              <a:pPr>
                <a:defRPr/>
              </a:pPr>
              <a:t>‹#›</a:t>
            </a:fld>
            <a:endParaRPr lang="en-US" dirty="0"/>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4BDCACDF-39AC-42A6-8D66-A547E8A8DEF9}" type="slidenum">
              <a:rPr lang="en-US"/>
              <a:pPr>
                <a:defRPr/>
              </a:pPr>
              <a:t>‹#›</a:t>
            </a:fld>
            <a:endParaRPr lang="en-US" dirty="0"/>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544F02AB-E3D1-4A0D-A7CF-2DBA34A25001}" type="slidenum">
              <a:rPr lang="en-US"/>
              <a:pPr>
                <a:defRPr/>
              </a:pPr>
              <a:t>‹#›</a:t>
            </a:fld>
            <a:endParaRPr lang="en-US" dirty="0"/>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B8BB5491-C65C-4E90-A100-736B450F0EAF}" type="slidenum">
              <a:rPr lang="en-US"/>
              <a:pPr>
                <a:defRPr/>
              </a:pPr>
              <a:t>‹#›</a:t>
            </a:fld>
            <a:endParaRPr lang="en-US" dirty="0"/>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l="-3000" r="-3000"/>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E53D264-E093-4A61-846D-DCA036CBD04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 id="2147483751"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garciae2012@gmail.co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descr="Breaking BarriersSmallerFile.jpg"/>
          <p:cNvPicPr>
            <a:picLocks noChangeAspect="1"/>
          </p:cNvPicPr>
          <p:nvPr/>
        </p:nvPicPr>
        <p:blipFill>
          <a:blip r:embed="rId3" cstate="print"/>
          <a:srcRect/>
          <a:stretch>
            <a:fillRect/>
          </a:stretch>
        </p:blipFill>
        <p:spPr bwMode="auto">
          <a:xfrm>
            <a:off x="4953000" y="3810000"/>
            <a:ext cx="4013218" cy="2817813"/>
          </a:xfrm>
          <a:prstGeom prst="rect">
            <a:avLst/>
          </a:prstGeom>
          <a:noFill/>
          <a:ln w="9525">
            <a:noFill/>
            <a:miter lim="800000"/>
            <a:headEnd/>
            <a:tailEnd/>
          </a:ln>
        </p:spPr>
      </p:pic>
      <p:sp>
        <p:nvSpPr>
          <p:cNvPr id="4" name="Rectangle 2"/>
          <p:cNvSpPr txBox="1">
            <a:spLocks noRot="1" noChangeArrowheads="1"/>
          </p:cNvSpPr>
          <p:nvPr/>
        </p:nvSpPr>
        <p:spPr>
          <a:xfrm>
            <a:off x="0" y="533400"/>
            <a:ext cx="8229600" cy="1143000"/>
          </a:xfrm>
          <a:prstGeom prst="rect">
            <a:avLst/>
          </a:prstGeom>
        </p:spPr>
        <p:txBody>
          <a:bodyPr anchor="ctr"/>
          <a:lstStyle/>
          <a:p>
            <a:pPr eaLnBrk="1" fontAlgn="auto" hangingPunct="1">
              <a:spcAft>
                <a:spcPts val="0"/>
              </a:spcAft>
              <a:defRPr/>
            </a:pPr>
            <a:endParaRPr lang="en-US" sz="6000" dirty="0">
              <a:ea typeface="+mj-ea"/>
              <a:cs typeface="+mj-cs"/>
            </a:endParaRPr>
          </a:p>
        </p:txBody>
      </p:sp>
      <p:sp>
        <p:nvSpPr>
          <p:cNvPr id="5" name="Rectangle 2"/>
          <p:cNvSpPr txBox="1">
            <a:spLocks noRot="1" noChangeArrowheads="1"/>
          </p:cNvSpPr>
          <p:nvPr/>
        </p:nvSpPr>
        <p:spPr>
          <a:xfrm>
            <a:off x="304800" y="2209800"/>
            <a:ext cx="8763000" cy="2743200"/>
          </a:xfrm>
          <a:prstGeom prst="rect">
            <a:avLst/>
          </a:prstGeom>
        </p:spPr>
        <p:txBody>
          <a:bodyPr anchor="ctr"/>
          <a:lstStyle/>
          <a:p>
            <a:pPr algn="l" eaLnBrk="1" fontAlgn="auto" hangingPunct="1">
              <a:spcAft>
                <a:spcPts val="0"/>
              </a:spcAft>
              <a:defRPr/>
            </a:pPr>
            <a:r>
              <a:rPr lang="en-US" sz="6000" b="1" dirty="0" smtClean="0">
                <a:ea typeface="+mj-ea"/>
                <a:cs typeface="+mj-cs"/>
              </a:rPr>
              <a:t>Braden River High School</a:t>
            </a:r>
          </a:p>
          <a:p>
            <a:pPr algn="l" eaLnBrk="1" fontAlgn="auto" hangingPunct="1">
              <a:spcAft>
                <a:spcPts val="0"/>
              </a:spcAft>
              <a:defRPr/>
            </a:pPr>
            <a:r>
              <a:rPr lang="en-US" sz="6000" b="1" dirty="0" smtClean="0">
                <a:ea typeface="+mj-ea"/>
                <a:cs typeface="+mj-cs"/>
              </a:rPr>
              <a:t>August 31, 2011</a:t>
            </a:r>
            <a:endParaRPr lang="en-US" sz="6000" b="1" dirty="0">
              <a:ea typeface="+mj-ea"/>
              <a:cs typeface="+mj-cs"/>
            </a:endParaRPr>
          </a:p>
        </p:txBody>
      </p:sp>
    </p:spTree>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395" name="Rectangle 3"/>
          <p:cNvSpPr>
            <a:spLocks noGrp="1" noChangeArrowheads="1"/>
          </p:cNvSpPr>
          <p:nvPr>
            <p:ph sz="half" idx="1"/>
          </p:nvPr>
        </p:nvSpPr>
        <p:spPr>
          <a:xfrm>
            <a:off x="152400" y="1828800"/>
            <a:ext cx="8229600" cy="4648200"/>
          </a:xfrm>
        </p:spPr>
        <p:txBody>
          <a:bodyPr/>
          <a:lstStyle/>
          <a:p>
            <a:pPr eaLnBrk="1" hangingPunct="1"/>
            <a:r>
              <a:rPr lang="en-US" dirty="0" smtClean="0"/>
              <a:t>Our FBLA website: </a:t>
            </a:r>
            <a:r>
              <a:rPr lang="en-US" sz="2400" dirty="0" smtClean="0"/>
              <a:t>www.bradenriverfbla.weebly.com</a:t>
            </a:r>
          </a:p>
          <a:p>
            <a:pPr eaLnBrk="1" hangingPunct="1"/>
            <a:r>
              <a:rPr lang="en-US" dirty="0" smtClean="0"/>
              <a:t>Mrs. </a:t>
            </a:r>
            <a:r>
              <a:rPr lang="en-US" dirty="0" err="1" smtClean="0"/>
              <a:t>Goehring</a:t>
            </a:r>
            <a:endParaRPr lang="en-US" dirty="0" smtClean="0"/>
          </a:p>
          <a:p>
            <a:pPr lvl="1" eaLnBrk="1" hangingPunct="1"/>
            <a:r>
              <a:rPr lang="en-US" dirty="0" smtClean="0"/>
              <a:t>Room 702</a:t>
            </a:r>
          </a:p>
          <a:p>
            <a:pPr lvl="1" eaLnBrk="1" hangingPunct="1"/>
            <a:r>
              <a:rPr lang="en-US" dirty="0" smtClean="0"/>
              <a:t>Ext. 2381</a:t>
            </a:r>
            <a:endParaRPr lang="en-US" dirty="0"/>
          </a:p>
          <a:p>
            <a:pPr eaLnBrk="1" hangingPunct="1"/>
            <a:r>
              <a:rPr lang="en-US" dirty="0" smtClean="0"/>
              <a:t>Mrs. Kish</a:t>
            </a:r>
          </a:p>
          <a:p>
            <a:pPr lvl="1" eaLnBrk="1" hangingPunct="1"/>
            <a:r>
              <a:rPr lang="en-US" dirty="0" smtClean="0"/>
              <a:t>Room 727</a:t>
            </a:r>
          </a:p>
          <a:p>
            <a:pPr lvl="1" eaLnBrk="1" hangingPunct="1"/>
            <a:r>
              <a:rPr lang="en-US" dirty="0" smtClean="0"/>
              <a:t>Ext. 2380</a:t>
            </a:r>
          </a:p>
          <a:p>
            <a:pPr eaLnBrk="1" hangingPunct="1"/>
            <a:r>
              <a:rPr lang="en-US" dirty="0" smtClean="0"/>
              <a:t>Elizabeth Garcia</a:t>
            </a:r>
          </a:p>
          <a:p>
            <a:pPr lvl="1" eaLnBrk="1" hangingPunct="1"/>
            <a:r>
              <a:rPr lang="en-US" dirty="0" smtClean="0">
                <a:hlinkClick r:id="rId3"/>
              </a:rPr>
              <a:t>garciae2012@gmail.com</a:t>
            </a:r>
            <a:endParaRPr lang="en-US" dirty="0" smtClean="0"/>
          </a:p>
          <a:p>
            <a:pPr lvl="1" eaLnBrk="1" hangingPunct="1"/>
            <a:r>
              <a:rPr lang="en-US" dirty="0" smtClean="0"/>
              <a:t>(941) 580-1317</a:t>
            </a:r>
          </a:p>
        </p:txBody>
      </p:sp>
      <p:sp>
        <p:nvSpPr>
          <p:cNvPr id="9" name="Rectangle 2"/>
          <p:cNvSpPr txBox="1">
            <a:spLocks noRot="1" noChangeArrowheads="1"/>
          </p:cNvSpPr>
          <p:nvPr/>
        </p:nvSpPr>
        <p:spPr>
          <a:xfrm>
            <a:off x="0" y="609600"/>
            <a:ext cx="8229600" cy="1143000"/>
          </a:xfrm>
          <a:prstGeom prst="rect">
            <a:avLst/>
          </a:prstGeom>
        </p:spPr>
        <p:txBody>
          <a:bodyPr anchor="ctr">
            <a:normAutofit/>
          </a:bodyPr>
          <a:lstStyle/>
          <a:p>
            <a:pPr eaLnBrk="1" fontAlgn="auto" hangingPunct="1">
              <a:spcAft>
                <a:spcPts val="0"/>
              </a:spcAft>
              <a:defRPr/>
            </a:pPr>
            <a:r>
              <a:rPr lang="en-US" sz="5500" dirty="0">
                <a:ea typeface="+mj-ea"/>
                <a:cs typeface="+mj-cs"/>
              </a:rPr>
              <a:t>Questions?</a:t>
            </a:r>
          </a:p>
        </p:txBody>
      </p:sp>
    </p:spTree>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266700" y="1767840"/>
            <a:ext cx="7696200" cy="4419600"/>
          </a:xfrm>
        </p:spPr>
        <p:txBody>
          <a:bodyPr/>
          <a:lstStyle/>
          <a:p>
            <a:r>
              <a:rPr lang="en-US" sz="2500" dirty="0" smtClean="0"/>
              <a:t>President: Elizabeth Garcia</a:t>
            </a:r>
          </a:p>
          <a:p>
            <a:r>
              <a:rPr lang="en-US" sz="2500" dirty="0" smtClean="0"/>
              <a:t>12</a:t>
            </a:r>
            <a:r>
              <a:rPr lang="en-US" sz="2500" baseline="30000" dirty="0" smtClean="0"/>
              <a:t>th</a:t>
            </a:r>
            <a:r>
              <a:rPr lang="en-US" sz="2500" dirty="0" smtClean="0"/>
              <a:t> Grade VP: </a:t>
            </a:r>
            <a:r>
              <a:rPr lang="en-US" sz="2500" dirty="0" err="1" smtClean="0"/>
              <a:t>Maddison</a:t>
            </a:r>
            <a:r>
              <a:rPr lang="en-US" sz="2500" dirty="0" smtClean="0"/>
              <a:t> </a:t>
            </a:r>
            <a:r>
              <a:rPr lang="en-US" sz="2500" dirty="0" err="1" smtClean="0"/>
              <a:t>Henbenstreit</a:t>
            </a:r>
            <a:endParaRPr lang="en-US" sz="2500" dirty="0" smtClean="0"/>
          </a:p>
          <a:p>
            <a:r>
              <a:rPr lang="en-US" sz="2500" dirty="0" smtClean="0"/>
              <a:t>11</a:t>
            </a:r>
            <a:r>
              <a:rPr lang="en-US" sz="2500" baseline="30000" dirty="0" smtClean="0"/>
              <a:t>th</a:t>
            </a:r>
            <a:r>
              <a:rPr lang="en-US" sz="2500" dirty="0" smtClean="0"/>
              <a:t> Grade VP: Taylor Myers</a:t>
            </a:r>
          </a:p>
          <a:p>
            <a:r>
              <a:rPr lang="en-US" sz="2500" dirty="0" smtClean="0"/>
              <a:t>10</a:t>
            </a:r>
            <a:r>
              <a:rPr lang="en-US" sz="2500" baseline="30000" dirty="0" smtClean="0"/>
              <a:t>th</a:t>
            </a:r>
            <a:r>
              <a:rPr lang="en-US" sz="2500" dirty="0" smtClean="0"/>
              <a:t> Grade VP: Juan Garcia</a:t>
            </a:r>
          </a:p>
          <a:p>
            <a:r>
              <a:rPr lang="en-US" sz="2500" dirty="0" smtClean="0"/>
              <a:t>Historian: Juan </a:t>
            </a:r>
            <a:r>
              <a:rPr lang="en-US" sz="2500" dirty="0" err="1" smtClean="0"/>
              <a:t>Urieta</a:t>
            </a:r>
            <a:endParaRPr lang="en-US" sz="2500" dirty="0" smtClean="0"/>
          </a:p>
          <a:p>
            <a:r>
              <a:rPr lang="en-US" sz="2500" dirty="0" smtClean="0"/>
              <a:t>Parliamentarian: </a:t>
            </a:r>
            <a:r>
              <a:rPr lang="en-US" sz="2500" dirty="0" err="1" smtClean="0"/>
              <a:t>Cristofer</a:t>
            </a:r>
            <a:r>
              <a:rPr lang="en-US" sz="2500" dirty="0" smtClean="0"/>
              <a:t> Jacinto</a:t>
            </a:r>
          </a:p>
          <a:p>
            <a:r>
              <a:rPr lang="en-US" sz="2500" dirty="0" smtClean="0"/>
              <a:t>Public Relations Director: Sam Sharma</a:t>
            </a:r>
          </a:p>
          <a:p>
            <a:r>
              <a:rPr lang="en-US" sz="2500" dirty="0" smtClean="0"/>
              <a:t>Reporter: Justin </a:t>
            </a:r>
            <a:r>
              <a:rPr lang="en-US" sz="2500" dirty="0" err="1" smtClean="0"/>
              <a:t>Kagan</a:t>
            </a:r>
            <a:endParaRPr lang="en-US" sz="2500" dirty="0" smtClean="0"/>
          </a:p>
          <a:p>
            <a:r>
              <a:rPr lang="en-US" sz="2500" dirty="0" smtClean="0"/>
              <a:t>Secretary: Tim Parker</a:t>
            </a:r>
          </a:p>
          <a:p>
            <a:r>
              <a:rPr lang="en-US" sz="2500" dirty="0" smtClean="0"/>
              <a:t>Treasurer: Jordan </a:t>
            </a:r>
            <a:r>
              <a:rPr lang="en-US" sz="2500" dirty="0" err="1" smtClean="0"/>
              <a:t>Nesheiwat</a:t>
            </a:r>
            <a:endParaRPr lang="en-US" sz="2500" dirty="0" smtClean="0"/>
          </a:p>
          <a:p>
            <a:r>
              <a:rPr lang="en-US" sz="2500" dirty="0" smtClean="0"/>
              <a:t>Webmaster: Omar Cruz </a:t>
            </a:r>
            <a:r>
              <a:rPr lang="en-US" sz="2500" dirty="0" err="1" smtClean="0"/>
              <a:t>Urieta</a:t>
            </a:r>
            <a:endParaRPr lang="en-US" sz="2500" dirty="0" smtClean="0"/>
          </a:p>
        </p:txBody>
      </p:sp>
      <p:sp>
        <p:nvSpPr>
          <p:cNvPr id="9" name="Rectangle 2"/>
          <p:cNvSpPr txBox="1">
            <a:spLocks noRot="1" noChangeArrowheads="1"/>
          </p:cNvSpPr>
          <p:nvPr/>
        </p:nvSpPr>
        <p:spPr>
          <a:xfrm>
            <a:off x="0" y="609600"/>
            <a:ext cx="8229600" cy="1143000"/>
          </a:xfrm>
          <a:prstGeom prst="rect">
            <a:avLst/>
          </a:prstGeom>
        </p:spPr>
        <p:txBody>
          <a:bodyPr anchor="ctr"/>
          <a:lstStyle/>
          <a:p>
            <a:pPr eaLnBrk="1" fontAlgn="auto" hangingPunct="1">
              <a:spcAft>
                <a:spcPts val="0"/>
              </a:spcAft>
              <a:defRPr/>
            </a:pPr>
            <a:r>
              <a:rPr lang="en-US" sz="6000" dirty="0" smtClean="0">
                <a:ea typeface="+mj-ea"/>
                <a:cs typeface="+mj-cs"/>
              </a:rPr>
              <a:t>The Officer Team</a:t>
            </a:r>
            <a:endParaRPr lang="en-US" sz="6000" dirty="0">
              <a:ea typeface="+mj-ea"/>
              <a:cs typeface="+mj-cs"/>
            </a:endParaRPr>
          </a:p>
        </p:txBody>
      </p:sp>
    </p:spTree>
  </p:cSld>
  <p:clrMapOvr>
    <a:masterClrMapping/>
  </p:clrMapOvr>
  <p:transition>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Garamond" pitchFamily="18" charset="0"/>
              </a:rPr>
              <a:t>The Advisors</a:t>
            </a:r>
            <a:endParaRPr lang="en-US" sz="6000" dirty="0">
              <a:latin typeface="Garamond" pitchFamily="18" charset="0"/>
            </a:endParaRPr>
          </a:p>
        </p:txBody>
      </p:sp>
      <p:sp>
        <p:nvSpPr>
          <p:cNvPr id="3" name="Content Placeholder 2"/>
          <p:cNvSpPr>
            <a:spLocks noGrp="1"/>
          </p:cNvSpPr>
          <p:nvPr>
            <p:ph idx="1"/>
          </p:nvPr>
        </p:nvSpPr>
        <p:spPr>
          <a:xfrm>
            <a:off x="381000" y="2209800"/>
            <a:ext cx="8229600" cy="4525963"/>
          </a:xfrm>
        </p:spPr>
        <p:txBody>
          <a:bodyPr/>
          <a:lstStyle/>
          <a:p>
            <a:r>
              <a:rPr lang="en-US" dirty="0" smtClean="0"/>
              <a:t>Mrs. Christy </a:t>
            </a:r>
            <a:r>
              <a:rPr lang="en-US" dirty="0" err="1" smtClean="0"/>
              <a:t>Goehring</a:t>
            </a:r>
            <a:endParaRPr lang="en-US" dirty="0" smtClean="0"/>
          </a:p>
          <a:p>
            <a:r>
              <a:rPr lang="en-US" dirty="0" smtClean="0"/>
              <a:t>Mrs. Lori Kish</a:t>
            </a:r>
            <a:endParaRPr lang="en-US" dirty="0"/>
          </a:p>
        </p:txBody>
      </p:sp>
    </p:spTree>
    <p:extLst>
      <p:ext uri="{BB962C8B-B14F-4D97-AF65-F5344CB8AC3E}">
        <p14:creationId xmlns="" xmlns:p14="http://schemas.microsoft.com/office/powerpoint/2010/main" val="93838911"/>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lstStyle/>
          <a:p>
            <a:r>
              <a:rPr lang="en-US" sz="6000" dirty="0">
                <a:latin typeface="Garamond" pitchFamily="18" charset="0"/>
              </a:rPr>
              <a:t>Why should you join FBLA</a:t>
            </a:r>
            <a:r>
              <a:rPr lang="en-US" sz="6000" dirty="0" smtClean="0">
                <a:latin typeface="Garamond" pitchFamily="18" charset="0"/>
              </a:rPr>
              <a:t>?</a:t>
            </a:r>
            <a:endParaRPr lang="en-US" sz="6000" dirty="0">
              <a:latin typeface="Garamond" pitchFamily="18" charset="0"/>
            </a:endParaRPr>
          </a:p>
        </p:txBody>
      </p:sp>
      <p:sp>
        <p:nvSpPr>
          <p:cNvPr id="3" name="Content Placeholder 2"/>
          <p:cNvSpPr>
            <a:spLocks noGrp="1"/>
          </p:cNvSpPr>
          <p:nvPr>
            <p:ph idx="1"/>
          </p:nvPr>
        </p:nvSpPr>
        <p:spPr>
          <a:xfrm>
            <a:off x="457200" y="1905000"/>
            <a:ext cx="8229600" cy="4525963"/>
          </a:xfrm>
        </p:spPr>
        <p:txBody>
          <a:bodyPr/>
          <a:lstStyle/>
          <a:p>
            <a:r>
              <a:rPr lang="en-US" dirty="0" smtClean="0"/>
              <a:t>Helps </a:t>
            </a:r>
            <a:r>
              <a:rPr lang="en-US" dirty="0"/>
              <a:t>with college </a:t>
            </a:r>
            <a:r>
              <a:rPr lang="en-US" dirty="0" smtClean="0"/>
              <a:t>recognition</a:t>
            </a:r>
          </a:p>
          <a:p>
            <a:r>
              <a:rPr lang="en-US" dirty="0"/>
              <a:t>Scholarships </a:t>
            </a:r>
            <a:r>
              <a:rPr lang="en-US" dirty="0" smtClean="0"/>
              <a:t>available</a:t>
            </a:r>
          </a:p>
          <a:p>
            <a:r>
              <a:rPr lang="en-US" dirty="0"/>
              <a:t>Community Service </a:t>
            </a:r>
            <a:r>
              <a:rPr lang="en-US" dirty="0" smtClean="0"/>
              <a:t>Opportunities</a:t>
            </a:r>
          </a:p>
          <a:p>
            <a:r>
              <a:rPr lang="en-US" dirty="0"/>
              <a:t>Leadership Awards (On the District, State and National </a:t>
            </a:r>
            <a:r>
              <a:rPr lang="en-US" dirty="0" smtClean="0"/>
              <a:t>levels)</a:t>
            </a:r>
            <a:endParaRPr lang="en-US" dirty="0"/>
          </a:p>
        </p:txBody>
      </p:sp>
    </p:spTree>
    <p:extLst>
      <p:ext uri="{BB962C8B-B14F-4D97-AF65-F5344CB8AC3E}">
        <p14:creationId xmlns="" xmlns:p14="http://schemas.microsoft.com/office/powerpoint/2010/main" val="2094038410"/>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1143000"/>
          </a:xfrm>
        </p:spPr>
        <p:txBody>
          <a:bodyPr/>
          <a:lstStyle/>
          <a:p>
            <a:r>
              <a:rPr lang="en-US" sz="6000" dirty="0" smtClean="0">
                <a:latin typeface="Garamond" pitchFamily="18" charset="0"/>
              </a:rPr>
              <a:t>About FBLA and its History</a:t>
            </a:r>
            <a:endParaRPr lang="en-US" sz="6000" dirty="0">
              <a:latin typeface="Garamond" pitchFamily="18" charset="0"/>
            </a:endParaRPr>
          </a:p>
        </p:txBody>
      </p:sp>
      <p:sp>
        <p:nvSpPr>
          <p:cNvPr id="3" name="Content Placeholder 2"/>
          <p:cNvSpPr>
            <a:spLocks noGrp="1"/>
          </p:cNvSpPr>
          <p:nvPr>
            <p:ph idx="1"/>
          </p:nvPr>
        </p:nvSpPr>
        <p:spPr>
          <a:xfrm>
            <a:off x="152400" y="1828800"/>
            <a:ext cx="8229600" cy="4525963"/>
          </a:xfrm>
        </p:spPr>
        <p:txBody>
          <a:bodyPr/>
          <a:lstStyle/>
          <a:p>
            <a:pPr marL="0" indent="0">
              <a:buNone/>
            </a:pPr>
            <a:r>
              <a:rPr lang="en-US" sz="2000" dirty="0"/>
              <a:t>The FBLA concept was developed in 1937 by Dr. Hamden L. </a:t>
            </a:r>
            <a:r>
              <a:rPr lang="en-US" sz="2000" dirty="0" err="1"/>
              <a:t>Forkner</a:t>
            </a:r>
            <a:r>
              <a:rPr lang="en-US" sz="2000" dirty="0"/>
              <a:t> of Columbia University. The first high school chapter was chartered in Johnson City, Tennessee on February 3, 1942. In 1958, the first PBL collegiate chapter was chartered in Iowa. The Professional Division, originally the Alumni Division, began in 1979. Joining FBLA-PBL in 1994 was the FBLA-Middle Level for students in grades 5-9.</a:t>
            </a:r>
            <a:br>
              <a:rPr lang="en-US" sz="2000" dirty="0"/>
            </a:br>
            <a:r>
              <a:rPr lang="en-US" sz="2000" dirty="0"/>
              <a:t>FBLA-PBL is the largest business career student organization in the world. The high school division has 215,000 members, while the postsecondary division reaches over 11,000 college students. The newest group, FBLA-Middle Level, is showing remarkable growth with over 20,000 student members. Finally, the Professional Division has reached over 3,000 members. Over 11,000 advisers round out the group. Exclusive membership and career recognition programs are designed for each division to provide additional personal and chapter development opportunities</a:t>
            </a:r>
          </a:p>
          <a:p>
            <a:pPr marL="0" indent="0">
              <a:buNone/>
            </a:pPr>
            <a:endParaRPr lang="en-US" dirty="0"/>
          </a:p>
        </p:txBody>
      </p:sp>
    </p:spTree>
    <p:extLst>
      <p:ext uri="{BB962C8B-B14F-4D97-AF65-F5344CB8AC3E}">
        <p14:creationId xmlns="" xmlns:p14="http://schemas.microsoft.com/office/powerpoint/2010/main" val="3883082793"/>
      </p:ext>
    </p:extLst>
  </p:cSld>
  <p:clrMapOvr>
    <a:masterClrMapping/>
  </p:clrMapOvr>
  <p:transition>
    <p:rand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Garamond" pitchFamily="18" charset="0"/>
              </a:rPr>
              <a:t>What We Do</a:t>
            </a:r>
            <a:endParaRPr lang="en-US" sz="6000" dirty="0">
              <a:latin typeface="Garamond" pitchFamily="18" charset="0"/>
            </a:endParaRPr>
          </a:p>
        </p:txBody>
      </p:sp>
      <p:sp>
        <p:nvSpPr>
          <p:cNvPr id="3" name="Content Placeholder 2"/>
          <p:cNvSpPr>
            <a:spLocks noGrp="1"/>
          </p:cNvSpPr>
          <p:nvPr>
            <p:ph idx="1"/>
          </p:nvPr>
        </p:nvSpPr>
        <p:spPr>
          <a:xfrm>
            <a:off x="381000" y="1371600"/>
            <a:ext cx="8229600" cy="4525963"/>
          </a:xfrm>
        </p:spPr>
        <p:txBody>
          <a:bodyPr/>
          <a:lstStyle/>
          <a:p>
            <a:r>
              <a:rPr lang="en-US" sz="3100" dirty="0" smtClean="0"/>
              <a:t>Travel</a:t>
            </a:r>
          </a:p>
          <a:p>
            <a:r>
              <a:rPr lang="en-US" sz="3100" dirty="0" smtClean="0"/>
              <a:t>Attend Conferences</a:t>
            </a:r>
          </a:p>
          <a:p>
            <a:r>
              <a:rPr lang="en-US" sz="3100" dirty="0" smtClean="0"/>
              <a:t>Skill Development</a:t>
            </a:r>
          </a:p>
          <a:p>
            <a:r>
              <a:rPr lang="en-US" sz="3100" dirty="0" smtClean="0"/>
              <a:t>Earn Trophies and Scholarships/Cash</a:t>
            </a:r>
          </a:p>
          <a:p>
            <a:r>
              <a:rPr lang="en-US" sz="3100" dirty="0" smtClean="0"/>
              <a:t>Earn Awards</a:t>
            </a:r>
          </a:p>
          <a:p>
            <a:r>
              <a:rPr lang="en-US" sz="3100" dirty="0" smtClean="0"/>
              <a:t>Build Character</a:t>
            </a:r>
          </a:p>
          <a:p>
            <a:r>
              <a:rPr lang="en-US" sz="3100" dirty="0" smtClean="0"/>
              <a:t>Develop</a:t>
            </a:r>
            <a:r>
              <a:rPr lang="en-US" sz="3100" dirty="0"/>
              <a:t> Leadership Skills </a:t>
            </a:r>
            <a:endParaRPr lang="en-US" sz="3100" dirty="0" smtClean="0"/>
          </a:p>
          <a:p>
            <a:r>
              <a:rPr lang="en-US" sz="3100" dirty="0" smtClean="0"/>
              <a:t>Give Back</a:t>
            </a:r>
          </a:p>
          <a:p>
            <a:r>
              <a:rPr lang="en-US" sz="3100" dirty="0" smtClean="0"/>
              <a:t>Participate </a:t>
            </a:r>
            <a:r>
              <a:rPr lang="en-US" sz="3100" dirty="0"/>
              <a:t>in Competitive Events</a:t>
            </a:r>
          </a:p>
        </p:txBody>
      </p:sp>
    </p:spTree>
    <p:extLst>
      <p:ext uri="{BB962C8B-B14F-4D97-AF65-F5344CB8AC3E}">
        <p14:creationId xmlns="" xmlns:p14="http://schemas.microsoft.com/office/powerpoint/2010/main" val="798746626"/>
      </p:ext>
    </p:extLst>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latin typeface="Garamond" pitchFamily="18" charset="0"/>
              </a:rPr>
              <a:t>Becoming a member of </a:t>
            </a:r>
            <a:r>
              <a:rPr lang="en-US" sz="6000" dirty="0" smtClean="0">
                <a:latin typeface="Garamond" pitchFamily="18" charset="0"/>
              </a:rPr>
              <a:t>BRHS-FBLA</a:t>
            </a:r>
            <a:endParaRPr lang="en-US" sz="6000" dirty="0">
              <a:latin typeface="Garamond" pitchFamily="18" charset="0"/>
            </a:endParaRPr>
          </a:p>
        </p:txBody>
      </p:sp>
      <p:sp>
        <p:nvSpPr>
          <p:cNvPr id="3" name="Content Placeholder 2"/>
          <p:cNvSpPr>
            <a:spLocks noGrp="1"/>
          </p:cNvSpPr>
          <p:nvPr>
            <p:ph idx="1"/>
          </p:nvPr>
        </p:nvSpPr>
        <p:spPr/>
        <p:txBody>
          <a:bodyPr/>
          <a:lstStyle/>
          <a:p>
            <a:r>
              <a:rPr lang="en-US" sz="3000" dirty="0" smtClean="0"/>
              <a:t>Submit your application with the first $20.</a:t>
            </a:r>
          </a:p>
          <a:p>
            <a:pPr lvl="1"/>
            <a:r>
              <a:rPr lang="en-US" sz="2600" dirty="0" smtClean="0"/>
              <a:t>The other $20 is due by October 17</a:t>
            </a:r>
            <a:r>
              <a:rPr lang="en-US" sz="2600" baseline="30000" dirty="0" smtClean="0"/>
              <a:t>th</a:t>
            </a:r>
            <a:r>
              <a:rPr lang="en-US" sz="2600" dirty="0" smtClean="0"/>
              <a:t> </a:t>
            </a:r>
          </a:p>
          <a:p>
            <a:r>
              <a:rPr lang="en-US" sz="3000" dirty="0"/>
              <a:t>You must attend all club meetings (which are </a:t>
            </a:r>
            <a:r>
              <a:rPr lang="en-US" sz="3000" dirty="0" smtClean="0"/>
              <a:t>held Wednesdays, once </a:t>
            </a:r>
            <a:r>
              <a:rPr lang="en-US" sz="3000" dirty="0"/>
              <a:t>a month, after </a:t>
            </a:r>
            <a:r>
              <a:rPr lang="en-US" sz="3000" dirty="0" smtClean="0"/>
              <a:t>school)</a:t>
            </a:r>
          </a:p>
          <a:p>
            <a:r>
              <a:rPr lang="en-US" sz="3000" dirty="0" smtClean="0"/>
              <a:t>It is required that you Compete </a:t>
            </a:r>
            <a:r>
              <a:rPr lang="en-US" sz="3000" dirty="0"/>
              <a:t>at the District 18 Leadership Conference held on Feb. </a:t>
            </a:r>
            <a:r>
              <a:rPr lang="en-US" sz="3000" dirty="0" smtClean="0"/>
              <a:t>4</a:t>
            </a:r>
            <a:r>
              <a:rPr lang="en-US" sz="3000" baseline="30000" dirty="0" smtClean="0"/>
              <a:t>th</a:t>
            </a:r>
            <a:r>
              <a:rPr lang="en-US" sz="3000" dirty="0" smtClean="0"/>
              <a:t> </a:t>
            </a:r>
            <a:r>
              <a:rPr lang="en-US" sz="3000" dirty="0"/>
              <a:t>at SCF.   </a:t>
            </a:r>
            <a:endParaRPr lang="en-US" sz="3000" dirty="0" smtClean="0"/>
          </a:p>
          <a:p>
            <a:pPr lvl="1"/>
            <a:r>
              <a:rPr lang="en-US" sz="2600" dirty="0"/>
              <a:t>Events are to be chosen by </a:t>
            </a:r>
            <a:r>
              <a:rPr lang="en-US" sz="2600" dirty="0" smtClean="0"/>
              <a:t>October  </a:t>
            </a:r>
            <a:r>
              <a:rPr lang="en-US" sz="2600" dirty="0"/>
              <a:t>(Need to sign up with Mrs. </a:t>
            </a:r>
            <a:r>
              <a:rPr lang="en-US" sz="2600" dirty="0" err="1"/>
              <a:t>Goehring</a:t>
            </a:r>
            <a:r>
              <a:rPr lang="en-US" sz="2600" dirty="0"/>
              <a:t>). Events are listed on the website.</a:t>
            </a:r>
            <a:br>
              <a:rPr lang="en-US" sz="2600" dirty="0"/>
            </a:br>
            <a:endParaRPr lang="en-US" sz="2600" dirty="0"/>
          </a:p>
        </p:txBody>
      </p:sp>
    </p:spTree>
    <p:extLst>
      <p:ext uri="{BB962C8B-B14F-4D97-AF65-F5344CB8AC3E}">
        <p14:creationId xmlns="" xmlns:p14="http://schemas.microsoft.com/office/powerpoint/2010/main" val="4186971616"/>
      </p:ext>
    </p:extLst>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457200" y="2209800"/>
            <a:ext cx="7696200" cy="4419600"/>
          </a:xfrm>
        </p:spPr>
        <p:txBody>
          <a:bodyPr/>
          <a:lstStyle/>
          <a:p>
            <a:r>
              <a:rPr lang="en-US" dirty="0" smtClean="0"/>
              <a:t>The next General Member Meeting will be on September 28</a:t>
            </a:r>
            <a:r>
              <a:rPr lang="en-US" baseline="30000" dirty="0" smtClean="0"/>
              <a:t>th</a:t>
            </a:r>
            <a:r>
              <a:rPr lang="en-US" dirty="0" smtClean="0"/>
              <a:t>. </a:t>
            </a:r>
          </a:p>
          <a:p>
            <a:pPr lvl="1"/>
            <a:r>
              <a:rPr lang="en-US" dirty="0" smtClean="0"/>
              <a:t>October 19</a:t>
            </a:r>
            <a:r>
              <a:rPr lang="en-US" baseline="30000" dirty="0" smtClean="0"/>
              <a:t>th</a:t>
            </a:r>
            <a:r>
              <a:rPr lang="en-US" dirty="0" smtClean="0"/>
              <a:t> is our third General Member Meeting. We will have our Officer Induction at this meeting. (Refreshments will be served)</a:t>
            </a:r>
          </a:p>
          <a:p>
            <a:r>
              <a:rPr lang="en-US" dirty="0" smtClean="0"/>
              <a:t>The next Officer Meeting will be on September 14</a:t>
            </a:r>
            <a:r>
              <a:rPr lang="en-US" baseline="30000" dirty="0" smtClean="0"/>
              <a:t>th</a:t>
            </a:r>
            <a:r>
              <a:rPr lang="en-US" dirty="0" smtClean="0"/>
              <a:t> </a:t>
            </a:r>
          </a:p>
        </p:txBody>
      </p:sp>
      <p:sp>
        <p:nvSpPr>
          <p:cNvPr id="9" name="Rectangle 2"/>
          <p:cNvSpPr txBox="1">
            <a:spLocks noRot="1" noChangeArrowheads="1"/>
          </p:cNvSpPr>
          <p:nvPr/>
        </p:nvSpPr>
        <p:spPr>
          <a:xfrm>
            <a:off x="0" y="609600"/>
            <a:ext cx="8229600" cy="1143000"/>
          </a:xfrm>
          <a:prstGeom prst="rect">
            <a:avLst/>
          </a:prstGeom>
        </p:spPr>
        <p:txBody>
          <a:bodyPr anchor="ctr"/>
          <a:lstStyle/>
          <a:p>
            <a:pPr eaLnBrk="1" fontAlgn="auto" hangingPunct="1">
              <a:spcAft>
                <a:spcPts val="0"/>
              </a:spcAft>
              <a:defRPr/>
            </a:pPr>
            <a:r>
              <a:rPr lang="en-US" sz="6000" dirty="0" smtClean="0">
                <a:ea typeface="+mj-ea"/>
                <a:cs typeface="+mj-cs"/>
              </a:rPr>
              <a:t>Upcoming Meetings</a:t>
            </a:r>
            <a:endParaRPr lang="en-US" sz="6000" dirty="0">
              <a:ea typeface="+mj-ea"/>
              <a:cs typeface="+mj-cs"/>
            </a:endParaRPr>
          </a:p>
        </p:txBody>
      </p:sp>
    </p:spTree>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type="body" sz="half" idx="1"/>
          </p:nvPr>
        </p:nvSpPr>
        <p:spPr>
          <a:xfrm>
            <a:off x="457200" y="2209800"/>
            <a:ext cx="7696200" cy="4419600"/>
          </a:xfrm>
        </p:spPr>
        <p:txBody>
          <a:bodyPr/>
          <a:lstStyle/>
          <a:p>
            <a:r>
              <a:rPr lang="en-US" sz="2800" dirty="0"/>
              <a:t>The State and National Leadership Conferences are very expensive to attend, so </a:t>
            </a:r>
            <a:r>
              <a:rPr lang="en-US" sz="2800" dirty="0" smtClean="0"/>
              <a:t>that </a:t>
            </a:r>
            <a:r>
              <a:rPr lang="en-US" sz="2800" dirty="0"/>
              <a:t>is why we encourage fundraising</a:t>
            </a:r>
            <a:r>
              <a:rPr lang="en-US" sz="2800" dirty="0" smtClean="0"/>
              <a:t>.</a:t>
            </a:r>
          </a:p>
          <a:p>
            <a:pPr lvl="1"/>
            <a:r>
              <a:rPr lang="en-US" sz="2400" dirty="0" smtClean="0"/>
              <a:t>ICEE Creations</a:t>
            </a:r>
          </a:p>
          <a:p>
            <a:pPr lvl="1"/>
            <a:r>
              <a:rPr lang="en-US" sz="2400" dirty="0" smtClean="0"/>
              <a:t>FBLA Candy Store</a:t>
            </a:r>
          </a:p>
          <a:p>
            <a:pPr lvl="1"/>
            <a:r>
              <a:rPr lang="en-US" sz="2400" dirty="0" smtClean="0"/>
              <a:t>Any ideas for a third? </a:t>
            </a:r>
          </a:p>
          <a:p>
            <a:r>
              <a:rPr lang="en-US" sz="2800" dirty="0"/>
              <a:t>Club </a:t>
            </a:r>
            <a:r>
              <a:rPr lang="en-US" sz="2800" dirty="0" smtClean="0"/>
              <a:t>Shirts</a:t>
            </a:r>
          </a:p>
          <a:p>
            <a:r>
              <a:rPr lang="en-US" sz="2800" dirty="0" smtClean="0"/>
              <a:t>CTSO Rally on Oct. 8</a:t>
            </a:r>
            <a:r>
              <a:rPr lang="en-US" sz="2800" baseline="30000" dirty="0" smtClean="0"/>
              <a:t>th</a:t>
            </a:r>
            <a:r>
              <a:rPr lang="en-US" sz="2800" dirty="0" smtClean="0"/>
              <a:t> </a:t>
            </a:r>
          </a:p>
          <a:p>
            <a:r>
              <a:rPr lang="en-US" sz="2800" dirty="0" smtClean="0"/>
              <a:t>Walk for Life on Sept. 24</a:t>
            </a:r>
            <a:r>
              <a:rPr lang="en-US" sz="2800" baseline="30000" dirty="0" smtClean="0"/>
              <a:t>th</a:t>
            </a:r>
            <a:r>
              <a:rPr lang="en-US" sz="2800" dirty="0" smtClean="0"/>
              <a:t> </a:t>
            </a:r>
            <a:endParaRPr lang="en-US" sz="2800" dirty="0"/>
          </a:p>
          <a:p>
            <a:endParaRPr lang="en-US" dirty="0"/>
          </a:p>
        </p:txBody>
      </p:sp>
      <p:sp>
        <p:nvSpPr>
          <p:cNvPr id="9" name="Rectangle 2"/>
          <p:cNvSpPr txBox="1">
            <a:spLocks noRot="1" noChangeArrowheads="1"/>
          </p:cNvSpPr>
          <p:nvPr/>
        </p:nvSpPr>
        <p:spPr>
          <a:xfrm>
            <a:off x="0" y="609600"/>
            <a:ext cx="8229600" cy="1143000"/>
          </a:xfrm>
          <a:prstGeom prst="rect">
            <a:avLst/>
          </a:prstGeom>
        </p:spPr>
        <p:txBody>
          <a:bodyPr anchor="ctr"/>
          <a:lstStyle/>
          <a:p>
            <a:pPr eaLnBrk="1" fontAlgn="auto" hangingPunct="1">
              <a:spcAft>
                <a:spcPts val="0"/>
              </a:spcAft>
              <a:defRPr/>
            </a:pPr>
            <a:r>
              <a:rPr lang="en-US" sz="6000" dirty="0" smtClean="0">
                <a:ea typeface="+mj-ea"/>
                <a:cs typeface="+mj-cs"/>
              </a:rPr>
              <a:t>Other Important Info.</a:t>
            </a:r>
            <a:endParaRPr lang="en-US" sz="6000" dirty="0">
              <a:ea typeface="+mj-ea"/>
              <a:cs typeface="+mj-cs"/>
            </a:endParaRPr>
          </a:p>
        </p:txBody>
      </p:sp>
    </p:spTree>
  </p:cSld>
  <p:clrMapOvr>
    <a:masterClrMapping/>
  </p:clrMapOvr>
  <p:transition>
    <p:wipe/>
  </p:transition>
  <p:timing>
    <p:tnLst>
      <p:par>
        <p:cTn id="1" dur="indefinite" restart="never" nodeType="tmRoot"/>
      </p:par>
    </p:tnLst>
  </p:timing>
</p:sld>
</file>

<file path=ppt/theme/theme1.xml><?xml version="1.0" encoding="utf-8"?>
<a:theme xmlns:a="http://schemas.openxmlformats.org/drawingml/2006/main" name="fbla_meet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2">
      <a:maj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mbria"/>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fbla_meeting_template</Template>
  <TotalTime>52</TotalTime>
  <Words>417</Words>
  <Application>Microsoft Office PowerPoint</Application>
  <PresentationFormat>On-screen Show (4:3)</PresentationFormat>
  <Paragraphs>68</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fbla_meeting_template</vt:lpstr>
      <vt:lpstr>Slide 1</vt:lpstr>
      <vt:lpstr>Slide 2</vt:lpstr>
      <vt:lpstr>The Advisors</vt:lpstr>
      <vt:lpstr>Why should you join FBLA?</vt:lpstr>
      <vt:lpstr>About FBLA and its History</vt:lpstr>
      <vt:lpstr>What We Do</vt:lpstr>
      <vt:lpstr>Becoming a member of BRHS-FBLA</vt:lpstr>
      <vt:lpstr>Slide 8</vt:lpstr>
      <vt:lpstr>Slide 9</vt:lpstr>
      <vt:lpstr>Slide 10</vt:lpstr>
    </vt:vector>
  </TitlesOfParts>
  <Company>School District of Manatee County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garcia elizabeth</dc:creator>
  <cp:lastModifiedBy>goehringc</cp:lastModifiedBy>
  <cp:revision>7</cp:revision>
  <dcterms:created xsi:type="dcterms:W3CDTF">2011-08-31T11:16:12Z</dcterms:created>
  <dcterms:modified xsi:type="dcterms:W3CDTF">2011-08-31T17:01:42Z</dcterms:modified>
</cp:coreProperties>
</file>